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34A3C6C-5F93-4460-A279-7C5092B2C9E3}">
          <p14:sldIdLst>
            <p14:sldId id="256"/>
          </p14:sldIdLst>
        </p14:section>
        <p14:section name="Section sans titre" id="{4E6164C2-5805-4CC1-B8E5-044E867548AB}">
          <p14:sldIdLst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82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27FA2-752B-470A-8C2D-765F7CD78326}" type="datetimeFigureOut">
              <a:rPr lang="fr-FR" smtClean="0"/>
              <a:t>12/10/2022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DBEB0-5B2B-45F7-8008-CB40D191100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832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5452-0440-4AFC-A151-09B21DFF576C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30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C3D14-A319-49BA-A539-90530205453F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9482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FF0-2B4E-4E1C-A20D-AFA857092582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254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61733-613C-47A3-9777-DAB431FEC2AB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380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69F57-C510-41A5-8F90-1649B6098C3D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1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2DFE-0B7D-4453-8FC7-D72FA0298BD6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220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20815-82F9-4642-9D49-4DC44DEE2064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811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AF8FF-1559-4AF1-8799-30EDDCD51F0F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694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1EA4-B444-4810-BDF1-7EA96020726C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685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9D3C-49AC-412C-AF2A-B05AC9BE3D61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627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BEA5-499A-4C79-A802-50121E7710C6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458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4D700-CC1E-4B5A-A7C6-D64920D32776}" type="datetime1">
              <a:rPr lang="fr-FR" smtClean="0"/>
              <a:t>12/10/2022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E0F9F-851A-4881-843A-FE24525CF5D1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438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E43934F-F9A7-430A-8CAA-00E489409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9" y="3704898"/>
            <a:ext cx="6583680" cy="46530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D6BDC6A-1C5B-41AB-AE17-13B1A10A04BF}"/>
              </a:ext>
            </a:extLst>
          </p:cNvPr>
          <p:cNvSpPr txBox="1"/>
          <p:nvPr/>
        </p:nvSpPr>
        <p:spPr>
          <a:xfrm>
            <a:off x="495300" y="1736992"/>
            <a:ext cx="586739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>
                <a:solidFill>
                  <a:schemeClr val="accent2">
                    <a:lumMod val="75000"/>
                  </a:schemeClr>
                </a:solidFill>
              </a:rPr>
              <a:t>Jean-Marc BURRET</a:t>
            </a:r>
          </a:p>
          <a:p>
            <a:r>
              <a:rPr lang="fr-FR" sz="4400" b="1" dirty="0">
                <a:solidFill>
                  <a:schemeClr val="accent2">
                    <a:lumMod val="75000"/>
                  </a:schemeClr>
                </a:solidFill>
              </a:rPr>
              <a:t>TRAITEUR CHARCUTIER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6D5E762-A5AC-45D4-8915-E1B90623E646}"/>
              </a:ext>
            </a:extLst>
          </p:cNvPr>
          <p:cNvSpPr txBox="1"/>
          <p:nvPr/>
        </p:nvSpPr>
        <p:spPr>
          <a:xfrm>
            <a:off x="1660918" y="8623738"/>
            <a:ext cx="353616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CARTE ENTREES</a:t>
            </a:r>
          </a:p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             &amp;</a:t>
            </a:r>
          </a:p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 PLATS CHAUDS</a:t>
            </a:r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04F45CED-215F-4837-BDA0-E6AFB57BC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99039" y="10639656"/>
            <a:ext cx="4221479" cy="649111"/>
          </a:xfrm>
        </p:spPr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BBA7F9D-C81A-4BA9-AB4A-778CDD39A14E}"/>
              </a:ext>
            </a:extLst>
          </p:cNvPr>
          <p:cNvSpPr txBox="1"/>
          <p:nvPr/>
        </p:nvSpPr>
        <p:spPr>
          <a:xfrm>
            <a:off x="1085850" y="4769332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</a:rPr>
              <a:t>Port : 06 71 69 83 16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76D368A-E19E-432D-A4D9-FDB602FF3566}"/>
              </a:ext>
            </a:extLst>
          </p:cNvPr>
          <p:cNvSpPr txBox="1"/>
          <p:nvPr/>
        </p:nvSpPr>
        <p:spPr>
          <a:xfrm>
            <a:off x="505650" y="5686136"/>
            <a:ext cx="3933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</a:rPr>
              <a:t>Mail : </a:t>
            </a:r>
            <a:r>
              <a:rPr lang="fr-FR" sz="3200" b="1" dirty="0">
                <a:solidFill>
                  <a:srgbClr val="FFFF00"/>
                </a:solidFill>
              </a:rPr>
              <a:t>jmburret</a:t>
            </a:r>
            <a:r>
              <a:rPr lang="fr-FR" sz="2400" b="1" dirty="0">
                <a:solidFill>
                  <a:srgbClr val="FFFF00"/>
                </a:solidFill>
              </a:rPr>
              <a:t>@orange.fr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ADDE69E-CAF3-43D8-AF0E-D000A43B45B5}"/>
              </a:ext>
            </a:extLst>
          </p:cNvPr>
          <p:cNvSpPr txBox="1"/>
          <p:nvPr/>
        </p:nvSpPr>
        <p:spPr>
          <a:xfrm>
            <a:off x="824819" y="6402885"/>
            <a:ext cx="3294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www.</a:t>
            </a:r>
            <a:r>
              <a:rPr lang="fr-FR" sz="2800" b="1" dirty="0">
                <a:solidFill>
                  <a:srgbClr val="FFFF00"/>
                </a:solidFill>
              </a:rPr>
              <a:t>burret-traiteur</a:t>
            </a:r>
            <a:r>
              <a:rPr lang="fr-FR" b="1" dirty="0">
                <a:solidFill>
                  <a:srgbClr val="FFFF00"/>
                </a:solidFill>
              </a:rPr>
              <a:t>.fr</a:t>
            </a:r>
          </a:p>
        </p:txBody>
      </p:sp>
    </p:spTree>
    <p:extLst>
      <p:ext uri="{BB962C8B-B14F-4D97-AF65-F5344CB8AC3E}">
        <p14:creationId xmlns:p14="http://schemas.microsoft.com/office/powerpoint/2010/main" val="413384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2BE5A93-7C04-41B6-95EB-877C3EA74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1600" y="9911648"/>
            <a:ext cx="4114799" cy="649111"/>
          </a:xfrm>
        </p:spPr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073CA03-B93B-49BD-8D54-B709BBE942F9}"/>
              </a:ext>
            </a:extLst>
          </p:cNvPr>
          <p:cNvSpPr txBox="1"/>
          <p:nvPr/>
        </p:nvSpPr>
        <p:spPr>
          <a:xfrm>
            <a:off x="292100" y="1074309"/>
            <a:ext cx="635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2">
                    <a:lumMod val="75000"/>
                  </a:schemeClr>
                </a:solidFill>
              </a:rPr>
              <a:t>ENTREES FROIDES Mini 10 pers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19A0486-EAE0-4EBA-9610-EBD6C90DE2A9}"/>
              </a:ext>
            </a:extLst>
          </p:cNvPr>
          <p:cNvSpPr txBox="1"/>
          <p:nvPr/>
        </p:nvSpPr>
        <p:spPr>
          <a:xfrm>
            <a:off x="1889760" y="3794760"/>
            <a:ext cx="3154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B91C68BB-642D-4F91-B454-7C5AC102A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871305"/>
              </p:ext>
            </p:extLst>
          </p:nvPr>
        </p:nvGraphicFramePr>
        <p:xfrm>
          <a:off x="24239" y="2575560"/>
          <a:ext cx="6829749" cy="5626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393">
                  <a:extLst>
                    <a:ext uri="{9D8B030D-6E8A-4147-A177-3AD203B41FA5}">
                      <a16:colId xmlns:a16="http://schemas.microsoft.com/office/drawing/2014/main" val="3448349608"/>
                    </a:ext>
                  </a:extLst>
                </a:gridCol>
                <a:gridCol w="975678">
                  <a:extLst>
                    <a:ext uri="{9D8B030D-6E8A-4147-A177-3AD203B41FA5}">
                      <a16:colId xmlns:a16="http://schemas.microsoft.com/office/drawing/2014/main" val="3629789442"/>
                    </a:ext>
                  </a:extLst>
                </a:gridCol>
                <a:gridCol w="975678">
                  <a:extLst>
                    <a:ext uri="{9D8B030D-6E8A-4147-A177-3AD203B41FA5}">
                      <a16:colId xmlns:a16="http://schemas.microsoft.com/office/drawing/2014/main" val="3394665425"/>
                    </a:ext>
                  </a:extLst>
                </a:gridCol>
              </a:tblGrid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Foie gras de canard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168,00 € kg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585200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ris de veau du chef 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400873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Ballotine de canard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281227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foie de volaille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902327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veau et jambon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020794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campagne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466946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Marbré de lapin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281132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Timbale de Saint-Jacques et sa gelée de crustacés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908710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langouste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 cours</a:t>
                      </a: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38444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du Lac ( truite – sandre – écrevisses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86216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Terrine de Saint-Jacques au safran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562291"/>
                  </a:ext>
                </a:extLst>
              </a:tr>
              <a:tr h="468854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Saumon fumé maison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72,00 €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le kg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 anchorCtr="1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76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01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063178-611B-4E39-9A0A-BD51BDF76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16378" y="10089448"/>
            <a:ext cx="3825239" cy="649111"/>
          </a:xfrm>
        </p:spPr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D10BAD-D535-4030-9D72-10346246A35F}"/>
              </a:ext>
            </a:extLst>
          </p:cNvPr>
          <p:cNvSpPr txBox="1"/>
          <p:nvPr/>
        </p:nvSpPr>
        <p:spPr>
          <a:xfrm>
            <a:off x="554565" y="1702154"/>
            <a:ext cx="5748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ENTREES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CHAUDES ( Mini 6 pers)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7CCE119-D6E8-4E91-8855-2DD6E261C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997271"/>
              </p:ext>
            </p:extLst>
          </p:nvPr>
        </p:nvGraphicFramePr>
        <p:xfrm>
          <a:off x="0" y="2880360"/>
          <a:ext cx="6858001" cy="5449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129">
                  <a:extLst>
                    <a:ext uri="{9D8B030D-6E8A-4147-A177-3AD203B41FA5}">
                      <a16:colId xmlns:a16="http://schemas.microsoft.com/office/drawing/2014/main" val="2350211846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1128299625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1145753461"/>
                    </a:ext>
                  </a:extLst>
                </a:gridCol>
              </a:tblGrid>
              <a:tr h="61433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Ris de veau financier et sont vol-au-vent 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246926"/>
                  </a:ext>
                </a:extLst>
              </a:tr>
              <a:tr h="534380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Gâteau de foie de volaille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488690"/>
                  </a:ext>
                </a:extLst>
              </a:tr>
              <a:tr h="61433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Gâteau de foie de canard sauce brocolis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7,50 €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259309"/>
                  </a:ext>
                </a:extLst>
              </a:tr>
              <a:tr h="61433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Soufflé de jambon sauce bordelaise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368771"/>
                  </a:ext>
                </a:extLst>
              </a:tr>
              <a:tr h="61433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Tourte canard et foie gras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98216"/>
                  </a:ext>
                </a:extLst>
              </a:tr>
              <a:tr h="61433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Tourte à la viande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597094"/>
                  </a:ext>
                </a:extLst>
              </a:tr>
              <a:tr h="61433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Croustade d'asperges et cuisse de grenouilles et son coulis de tomate moutarde basilic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448285"/>
                  </a:ext>
                </a:extLst>
              </a:tr>
              <a:tr h="61433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Croustade de légumes au basilic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6,50 €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391545"/>
                  </a:ext>
                </a:extLst>
              </a:tr>
              <a:tr h="61433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Saucisson brioché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253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55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37038B-1AC4-4D00-90F6-59829FE4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3096" y="10637521"/>
            <a:ext cx="3031808" cy="686932"/>
          </a:xfrm>
        </p:spPr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BAD9F69-7966-4397-B23B-7DD4731F01CD}"/>
              </a:ext>
            </a:extLst>
          </p:cNvPr>
          <p:cNvSpPr txBox="1"/>
          <p:nvPr/>
        </p:nvSpPr>
        <p:spPr>
          <a:xfrm>
            <a:off x="35507" y="1319127"/>
            <a:ext cx="6786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chemeClr val="accent2">
                    <a:lumMod val="75000"/>
                  </a:schemeClr>
                </a:solidFill>
              </a:rPr>
              <a:t>POISSONS ET CRUSTACES ( Mini 6 pers)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C42AA09-7236-4423-A453-AD80C99B9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781083"/>
              </p:ext>
            </p:extLst>
          </p:nvPr>
        </p:nvGraphicFramePr>
        <p:xfrm>
          <a:off x="0" y="2209276"/>
          <a:ext cx="6858001" cy="6651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129">
                  <a:extLst>
                    <a:ext uri="{9D8B030D-6E8A-4147-A177-3AD203B41FA5}">
                      <a16:colId xmlns:a16="http://schemas.microsoft.com/office/drawing/2014/main" val="2793178221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1459163975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561858662"/>
                    </a:ext>
                  </a:extLst>
                </a:gridCol>
              </a:tblGrid>
              <a:tr h="540505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Cassolette de Saint-Jacques et écrevisses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666802"/>
                  </a:ext>
                </a:extLst>
              </a:tr>
              <a:tr h="580249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Aumonière de Saint-Jacques et sa fondue de petits légumes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183755"/>
                  </a:ext>
                </a:extLst>
              </a:tr>
              <a:tr h="488701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Filet de saumon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129686"/>
                  </a:ext>
                </a:extLst>
              </a:tr>
              <a:tr h="526253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Soufflé de sole aux truffes sauce savagnin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968790"/>
                  </a:ext>
                </a:extLst>
              </a:tr>
              <a:tr h="542698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Souffle de sole au Saint-Jacques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423848"/>
                  </a:ext>
                </a:extLst>
              </a:tr>
              <a:tr h="542698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Soufflé de sandre aux cœur  d’écrevisses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037095"/>
                  </a:ext>
                </a:extLst>
              </a:tr>
              <a:tr h="542698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Gratin de fruit mer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174293"/>
                  </a:ext>
                </a:extLst>
              </a:tr>
              <a:tr h="493362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Millefeuilles de  Saint-Jacques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125545"/>
                  </a:ext>
                </a:extLst>
              </a:tr>
              <a:tr h="434906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Dos de cabillaud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13,50 €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973116"/>
                  </a:ext>
                </a:extLst>
              </a:tr>
              <a:tr h="394138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Filet de sandre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16668"/>
                  </a:ext>
                </a:extLst>
              </a:tr>
              <a:tr h="504497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Gratin de queues d'écrevisses (0,180g)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05973"/>
                  </a:ext>
                </a:extLst>
              </a:tr>
              <a:tr h="504497">
                <a:tc gridSpan="3"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fr-F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QUELQUES SAUCES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368882"/>
                  </a:ext>
                </a:extLst>
              </a:tr>
              <a:tr h="504497">
                <a:tc gridSpan="3"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Sauce champagne       -        Sauces aux petits légumes      -   Sauce vierge           Sauce citron     -     Crème de poivrons     -   sauce américaine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8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28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4D5BCC-EADD-44B9-B771-60A2934B5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89758" y="9962448"/>
            <a:ext cx="3078479" cy="649111"/>
          </a:xfrm>
        </p:spPr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027700-D4AF-4A16-B6CA-D3718F0B3992}"/>
              </a:ext>
            </a:extLst>
          </p:cNvPr>
          <p:cNvSpPr/>
          <p:nvPr/>
        </p:nvSpPr>
        <p:spPr>
          <a:xfrm>
            <a:off x="884904" y="393428"/>
            <a:ext cx="5088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VIANDES ( Mini 6 pers)</a:t>
            </a:r>
            <a:r>
              <a:rPr lang="fr-FR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71ACB7C0-CAE0-4F20-AD4B-DAFF5150C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380440"/>
              </p:ext>
            </p:extLst>
          </p:nvPr>
        </p:nvGraphicFramePr>
        <p:xfrm>
          <a:off x="0" y="1580441"/>
          <a:ext cx="6858000" cy="7362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130">
                  <a:extLst>
                    <a:ext uri="{9D8B030D-6E8A-4147-A177-3AD203B41FA5}">
                      <a16:colId xmlns:a16="http://schemas.microsoft.com/office/drawing/2014/main" val="3503357076"/>
                    </a:ext>
                  </a:extLst>
                </a:gridCol>
                <a:gridCol w="1139935">
                  <a:extLst>
                    <a:ext uri="{9D8B030D-6E8A-4147-A177-3AD203B41FA5}">
                      <a16:colId xmlns:a16="http://schemas.microsoft.com/office/drawing/2014/main" val="3738142384"/>
                    </a:ext>
                  </a:extLst>
                </a:gridCol>
                <a:gridCol w="1139935">
                  <a:extLst>
                    <a:ext uri="{9D8B030D-6E8A-4147-A177-3AD203B41FA5}">
                      <a16:colId xmlns:a16="http://schemas.microsoft.com/office/drawing/2014/main" val="768413382"/>
                    </a:ext>
                  </a:extLst>
                </a:gridCol>
              </a:tblGrid>
              <a:tr h="346842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Selle de veau au vin jaune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962039"/>
                  </a:ext>
                </a:extLst>
              </a:tr>
              <a:tr h="409903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Filet de bœuf en croute sauce au choix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749840"/>
                  </a:ext>
                </a:extLst>
              </a:tr>
              <a:tr h="362607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Filet de veau 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406789"/>
                  </a:ext>
                </a:extLst>
              </a:tr>
              <a:tr h="394138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Gigot d'agneau  ( mini 8 pers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582940"/>
                  </a:ext>
                </a:extLst>
              </a:tr>
              <a:tr h="346842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Epaule d'agneau farcie ( farce au choix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673804"/>
                  </a:ext>
                </a:extLst>
              </a:tr>
              <a:tr h="409903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Jambon braisé à l'ananas ( mini 10 pers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055369"/>
                  </a:ext>
                </a:extLst>
              </a:tr>
              <a:tr h="409903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Jambon braisé au chablis ( mini 10 pers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62781"/>
                  </a:ext>
                </a:extLst>
              </a:tr>
              <a:tr h="378373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Pavé de veau aux écrevisses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6774"/>
                  </a:ext>
                </a:extLst>
              </a:tr>
              <a:tr h="300566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Bœuf bourguignon à l'ancienne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9,00 €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387681"/>
                  </a:ext>
                </a:extLst>
              </a:tr>
              <a:tr h="331076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Saltimbocca (veau-jambon cru-sauge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425874"/>
                  </a:ext>
                </a:extLst>
              </a:tr>
              <a:tr h="346841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Mignon de porc à la vanille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2974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Joue de bœuf</a:t>
                      </a: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9,50 €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 </a:t>
                      </a: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096129"/>
                  </a:ext>
                </a:extLst>
              </a:tr>
              <a:tr h="307077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Joue de porc</a:t>
                      </a: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9,50 €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 </a:t>
                      </a: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70276"/>
                  </a:ext>
                </a:extLst>
              </a:tr>
              <a:tr h="307077">
                <a:tc gridSpan="3"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159053"/>
                  </a:ext>
                </a:extLst>
              </a:tr>
              <a:tr h="30707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Pièces de viande entière rôtie ( veau - porc - agneau )  sur commande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975201"/>
                  </a:ext>
                </a:extLst>
              </a:tr>
              <a:tr h="307077">
                <a:tc gridSpan="3"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288689"/>
                  </a:ext>
                </a:extLst>
              </a:tr>
              <a:tr h="30707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QUELQUES SAUCES </a:t>
                      </a:r>
                      <a:endParaRPr lang="fr-F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00279"/>
                  </a:ext>
                </a:extLst>
              </a:tr>
              <a:tr h="307077">
                <a:tc gridSpan="3"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64959"/>
                  </a:ext>
                </a:extLst>
              </a:tr>
              <a:tr h="30707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Sauce périgourdine ( supp 5,00€) - Sauce chablis - Sauce madère - Sauce Savagnin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936841"/>
                  </a:ext>
                </a:extLst>
              </a:tr>
              <a:tr h="30707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Sauce poivre-vert - Sauce aigre douce - sauce lyonnaise ( oignons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237339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Sauce forestière - Sauce chateaubriand ( échalotte-champignons persil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48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44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919FF3-AF40-4CCB-8CB6-62C24BCE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52599" y="9631931"/>
            <a:ext cx="3352799" cy="649111"/>
          </a:xfrm>
        </p:spPr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13C78A-9199-4408-8EC9-2E7B39146A06}"/>
              </a:ext>
            </a:extLst>
          </p:cNvPr>
          <p:cNvSpPr/>
          <p:nvPr/>
        </p:nvSpPr>
        <p:spPr>
          <a:xfrm>
            <a:off x="434106" y="523189"/>
            <a:ext cx="59897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>
                <a:solidFill>
                  <a:schemeClr val="accent2">
                    <a:lumMod val="75000"/>
                  </a:schemeClr>
                </a:solidFill>
              </a:rPr>
              <a:t>VOLAILLES ( Mini 6 pers )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C0F6D6E9-8D83-47CD-9447-CE09ACE76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854295"/>
              </p:ext>
            </p:extLst>
          </p:nvPr>
        </p:nvGraphicFramePr>
        <p:xfrm>
          <a:off x="-3" y="1771695"/>
          <a:ext cx="6858001" cy="7145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129">
                  <a:extLst>
                    <a:ext uri="{9D8B030D-6E8A-4147-A177-3AD203B41FA5}">
                      <a16:colId xmlns:a16="http://schemas.microsoft.com/office/drawing/2014/main" val="578010046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2566971103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3149741412"/>
                    </a:ext>
                  </a:extLst>
                </a:gridCol>
              </a:tblGrid>
              <a:tr h="471389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Poulet fermier à la crème  (Morilles sup 5,00€)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66715"/>
                  </a:ext>
                </a:extLst>
              </a:tr>
              <a:tr h="434802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Civet de canard en civet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912557"/>
                  </a:ext>
                </a:extLst>
              </a:tr>
              <a:tr h="387956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Cuisse de canard à l'orange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25600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Jambonnette de volaille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30200"/>
                  </a:ext>
                </a:extLst>
              </a:tr>
              <a:tr h="421589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Magret de canard 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365003"/>
                  </a:ext>
                </a:extLst>
              </a:tr>
              <a:tr h="374742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Filet de caille 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87689"/>
                  </a:ext>
                </a:extLst>
              </a:tr>
              <a:tr h="382325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Coq au vin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279579"/>
                  </a:ext>
                </a:extLst>
              </a:tr>
              <a:tr h="40079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Coq en velours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624221"/>
                  </a:ext>
                </a:extLst>
              </a:tr>
              <a:tr h="408375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Lapin en civet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65705"/>
                  </a:ext>
                </a:extLst>
              </a:tr>
              <a:tr h="405072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Lapin à la moutarde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686271"/>
                  </a:ext>
                </a:extLst>
              </a:tr>
              <a:tr h="347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Râble de lapin farci en croute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264008"/>
                  </a:ext>
                </a:extLst>
              </a:tr>
              <a:tr h="376694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Ballotine de volaille citons confis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578440"/>
                  </a:ext>
                </a:extLst>
              </a:tr>
              <a:tr h="406048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Suprême de pintade 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03298"/>
                  </a:ext>
                </a:extLst>
              </a:tr>
              <a:tr h="380973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Poulet fermier basquaise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9,50 €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601930"/>
                  </a:ext>
                </a:extLst>
              </a:tr>
              <a:tr h="388556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Supreme de poulet fermier aux écrevisses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987920"/>
                  </a:ext>
                </a:extLst>
              </a:tr>
              <a:tr h="47138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QUELQUES SAUCES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365072"/>
                  </a:ext>
                </a:extLst>
              </a:tr>
              <a:tr h="471389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Sauce périgourdine (sup 5,00 €)  -  Sauce chablis   - Sauce aigre douce  - Sauce lait de coco curry   - Sauce framboise balsamique   - Sauce cerdon  - Sauce agrumes   - Sauce savagnin   - Sauce forestiere – Sauce framboise balsamique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748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919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53667E-55A7-4454-9CE9-43586CB80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91173" y="10383106"/>
            <a:ext cx="3275647" cy="649111"/>
          </a:xfrm>
        </p:spPr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9D4E92-C473-4D24-8B1A-9264C671410D}"/>
              </a:ext>
            </a:extLst>
          </p:cNvPr>
          <p:cNvSpPr/>
          <p:nvPr/>
        </p:nvSpPr>
        <p:spPr>
          <a:xfrm>
            <a:off x="428849" y="579196"/>
            <a:ext cx="60002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GARNITURES ( Mini 6 pers )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6B22EC1-1088-47E8-9202-F7AC6A7754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03160"/>
              </p:ext>
            </p:extLst>
          </p:nvPr>
        </p:nvGraphicFramePr>
        <p:xfrm>
          <a:off x="0" y="1808894"/>
          <a:ext cx="6858001" cy="7792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129">
                  <a:extLst>
                    <a:ext uri="{9D8B030D-6E8A-4147-A177-3AD203B41FA5}">
                      <a16:colId xmlns:a16="http://schemas.microsoft.com/office/drawing/2014/main" val="1103684256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2305568099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1550926106"/>
                    </a:ext>
                  </a:extLst>
                </a:gridCol>
              </a:tblGrid>
              <a:tr h="289153"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Gratin de pommes de terre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892865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Gratin de pommes de terre aux cèpes 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231483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Crêpes parmentier ( 6 crêpes par pers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104486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Dôme de pommes de terre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163338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Champignons à la crème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218062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Tomates duxelles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000388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Gratin de penne aux cèpes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046941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Semoule aux petits légumes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132374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Timbale de courgettes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035176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Timbale de champignons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687603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Timbale d'asperges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509783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Timbale de carottes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282666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Clafoutis de légumes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811661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Tian provençale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300390"/>
                  </a:ext>
                </a:extLst>
              </a:tr>
              <a:tr h="570491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Purée de légumes ( carottes-céleris-choux fleur-courgettes-brocolis)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556424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Beignet de courgettes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2,50 €</a:t>
                      </a:r>
                      <a:endParaRPr lang="fr-FR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910108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Timbale de butternut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2,80 €</a:t>
                      </a:r>
                      <a:endParaRPr lang="fr-FR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298662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Pommes dauphines ( 6 pces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984148"/>
                  </a:ext>
                </a:extLst>
              </a:tr>
              <a:tr h="570491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Rizotto terre mer ( tomates cerises-gambas-cèpes-asperges-parmesan)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109113"/>
                  </a:ext>
                </a:extLst>
              </a:tr>
              <a:tr h="2891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Rizotto crémeux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411927"/>
                  </a:ext>
                </a:extLst>
              </a:tr>
              <a:tr h="445288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Ecrasé de pommes de terre à la vanille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3,00 €</a:t>
                      </a:r>
                      <a:endParaRPr lang="fr-FR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347721"/>
                  </a:ext>
                </a:extLst>
              </a:tr>
              <a:tr h="445288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Ecrasé de vitelottes aux noisettes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426872"/>
                  </a:ext>
                </a:extLst>
              </a:tr>
              <a:tr h="445288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Polenta du chef  (parmesan-trompettes-tomates confites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313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49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9EECC2-A251-4D7D-95BC-85367CF1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67375" y="10661146"/>
            <a:ext cx="3123247" cy="610732"/>
          </a:xfrm>
        </p:spPr>
        <p:txBody>
          <a:bodyPr/>
          <a:lstStyle/>
          <a:p>
            <a:r>
              <a:rPr lang="fr-FR" dirty="0"/>
              <a:t>Jean-Marc Burret TRAITEUR - CHARCUTIER 01580 IZERNORE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7533E5-790F-4B73-B2BF-82D282AD393D}"/>
              </a:ext>
            </a:extLst>
          </p:cNvPr>
          <p:cNvSpPr/>
          <p:nvPr/>
        </p:nvSpPr>
        <p:spPr>
          <a:xfrm>
            <a:off x="85725" y="577813"/>
            <a:ext cx="66865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400" b="1" dirty="0">
                <a:solidFill>
                  <a:schemeClr val="accent2">
                    <a:lumMod val="75000"/>
                  </a:schemeClr>
                </a:solidFill>
              </a:rPr>
              <a:t>             PLATS UNIQUES </a:t>
            </a:r>
          </a:p>
          <a:p>
            <a:r>
              <a:rPr lang="fr-FR" sz="3600" b="1" dirty="0">
                <a:solidFill>
                  <a:schemeClr val="accent2">
                    <a:lumMod val="75000"/>
                  </a:schemeClr>
                </a:solidFill>
              </a:rPr>
              <a:t>         ( Minimum 10 personnes )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7A16091-0829-4BD1-9CCA-5054971F22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210965"/>
              </p:ext>
            </p:extLst>
          </p:nvPr>
        </p:nvGraphicFramePr>
        <p:xfrm>
          <a:off x="-1" y="2530034"/>
          <a:ext cx="6858001" cy="7730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8129">
                  <a:extLst>
                    <a:ext uri="{9D8B030D-6E8A-4147-A177-3AD203B41FA5}">
                      <a16:colId xmlns:a16="http://schemas.microsoft.com/office/drawing/2014/main" val="2717832203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358808518"/>
                    </a:ext>
                  </a:extLst>
                </a:gridCol>
                <a:gridCol w="1139936">
                  <a:extLst>
                    <a:ext uri="{9D8B030D-6E8A-4147-A177-3AD203B41FA5}">
                      <a16:colId xmlns:a16="http://schemas.microsoft.com/office/drawing/2014/main" val="2654999647"/>
                    </a:ext>
                  </a:extLst>
                </a:gridCol>
              </a:tblGrid>
              <a:tr h="298120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Chili con carne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163350"/>
                  </a:ext>
                </a:extLst>
              </a:tr>
              <a:tr h="3105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Haricot de mouton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306374"/>
                  </a:ext>
                </a:extLst>
              </a:tr>
              <a:tr h="388008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Blanquette de veau à l'ancienne et sont riz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62255"/>
                  </a:ext>
                </a:extLst>
              </a:tr>
              <a:tr h="38558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Couscous ( </a:t>
                      </a:r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agneau - poulet - boulette - merguez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952052"/>
                  </a:ext>
                </a:extLst>
              </a:tr>
              <a:tr h="346850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Choucroute garnie  5 viandes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47575"/>
                  </a:ext>
                </a:extLst>
              </a:tr>
              <a:tr h="3105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Cassoulet  ( canard - porc - saucisse - lard 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413589"/>
                  </a:ext>
                </a:extLst>
              </a:tr>
              <a:tr h="277797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Paëlla royale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311059"/>
                  </a:ext>
                </a:extLst>
              </a:tr>
              <a:tr h="25027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Moussaka d'agneau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012410"/>
                  </a:ext>
                </a:extLst>
              </a:tr>
              <a:tr h="277177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Moussaka de bœuf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06536"/>
                  </a:ext>
                </a:extLst>
              </a:tr>
              <a:tr h="362850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Farikal plat nordique ( </a:t>
                      </a:r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potée d'agneau au choux </a:t>
                      </a: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12,00 €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90956"/>
                  </a:ext>
                </a:extLst>
              </a:tr>
              <a:tr h="3105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Petit salé aux lentilles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10,00 €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851325"/>
                  </a:ext>
                </a:extLst>
              </a:tr>
              <a:tr h="237804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Waterzoï de poule </a:t>
                      </a:r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( blanquette de poule au légumes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91079"/>
                  </a:ext>
                </a:extLst>
              </a:tr>
              <a:tr h="3105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Lasagne au bœuf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51447"/>
                  </a:ext>
                </a:extLst>
              </a:tr>
              <a:tr h="3105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Lasagne veau et truffes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969321"/>
                  </a:ext>
                </a:extLst>
              </a:tr>
              <a:tr h="224407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Lasagne de légumes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49459"/>
                  </a:ext>
                </a:extLst>
              </a:tr>
              <a:tr h="3105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Parmentier à la polenta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9,50 €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113022"/>
                  </a:ext>
                </a:extLst>
              </a:tr>
              <a:tr h="474158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Choucroute de la mer </a:t>
                      </a:r>
                      <a:r>
                        <a:rPr lang="fr-FR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( saumon-rouget-haddock-crevettes-PDT au safran )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218534"/>
                  </a:ext>
                </a:extLst>
              </a:tr>
              <a:tr h="3105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Tête de veau et sa garniture sauce gribiche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10,80 €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1164"/>
                  </a:ext>
                </a:extLst>
              </a:tr>
              <a:tr h="310553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Tartiflette au véritable reblochon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939894"/>
                  </a:ext>
                </a:extLst>
              </a:tr>
              <a:tr h="458287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Potée </a:t>
                      </a:r>
                      <a:r>
                        <a:rPr lang="fr-FR" sz="1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(travers de porc-saucisson-lard fumé-Morteau) 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10,50 €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La part</a:t>
                      </a:r>
                      <a:endParaRPr lang="fr-FR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536569"/>
                  </a:ext>
                </a:extLst>
              </a:tr>
              <a:tr h="345064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Tajine d’agneau semoule 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14,80 €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95969"/>
                  </a:ext>
                </a:extLst>
              </a:tr>
              <a:tr h="37837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Tajine de poulet  semoule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12,00 €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40406"/>
                  </a:ext>
                </a:extLst>
              </a:tr>
              <a:tr h="37837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 au feu (3 viandes 5 légumes 1 os moelle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12,50 </a:t>
                      </a:r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part</a:t>
                      </a:r>
                    </a:p>
                  </a:txBody>
                  <a:tcPr marL="7620" marR="7620" marT="762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496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2762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1211</Words>
  <Application>Microsoft Office PowerPoint</Application>
  <PresentationFormat>Grand écran</PresentationFormat>
  <Paragraphs>349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burret</dc:creator>
  <cp:lastModifiedBy>Jean-marc BURRET</cp:lastModifiedBy>
  <cp:revision>71</cp:revision>
  <dcterms:created xsi:type="dcterms:W3CDTF">2019-12-03T10:19:19Z</dcterms:created>
  <dcterms:modified xsi:type="dcterms:W3CDTF">2022-10-12T15:01:36Z</dcterms:modified>
</cp:coreProperties>
</file>